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9"/>
  </p:notesMasterIdLst>
  <p:sldIdLst>
    <p:sldId id="256" r:id="rId3"/>
    <p:sldId id="258" r:id="rId4"/>
    <p:sldId id="257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B84576-08A0-455D-90B6-D39EB19BD1CD}" v="263" dt="2021-12-15T14:41:30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60C89-9EB0-4CF5-8DA4-15EFC758CE58}" type="datetimeFigureOut">
              <a:rPr lang="en-US"/>
              <a:t>12/15/2021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CB5A5-E8E1-4BED-9F2F-D65B1C1498C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79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Runge </a:t>
            </a:r>
            <a:r>
              <a:rPr lang="en-US" dirty="0" err="1"/>
              <a:t>Kutta</a:t>
            </a:r>
            <a:r>
              <a:rPr lang="en-US" dirty="0"/>
              <a:t> integrators in gradient descent field with learning rate computed in a suitable way (in the formula) converges to the optimal solution at the rate O(N^-2), which for Runge </a:t>
            </a:r>
            <a:r>
              <a:rPr lang="en-US" dirty="0" err="1"/>
              <a:t>Kutta</a:t>
            </a:r>
            <a:r>
              <a:rPr lang="en-US" dirty="0"/>
              <a:t> 4, that we implemented, is  O(N^-8/5).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This method introduces a new local flatness condition for the objective function, under which Runge-</a:t>
            </a:r>
            <a:r>
              <a:rPr lang="en-US" dirty="0" err="1"/>
              <a:t>Kutta</a:t>
            </a:r>
            <a:r>
              <a:rPr lang="en-US" dirty="0"/>
              <a:t> discretization obtains convergence rates even faster than O(N^-2), without requiring high-order integrators. In particular, if the objective is locally flat around a minimum, by using only gradient information we can obtain a convergence rate of O(-p), where p quantifies the degree of local flatness.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CB5A5-E8E1-4BED-9F2F-D65B1C1498C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72" r:id="rId9"/>
    <p:sldLayoutId id="2147483657" r:id="rId10"/>
    <p:sldLayoutId id="2147483673" r:id="rId11"/>
    <p:sldLayoutId id="2147483674" r:id="rId12"/>
    <p:sldLayoutId id="2147483675" r:id="rId13"/>
    <p:sldLayoutId id="2147483677" r:id="rId14"/>
    <p:sldLayoutId id="2147483676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problem of gradient descent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cs typeface="Calibri"/>
              </a:rPr>
              <a:t>Andrei </a:t>
            </a:r>
            <a:r>
              <a:rPr lang="en-US" dirty="0" err="1">
                <a:cs typeface="Calibri"/>
              </a:rPr>
              <a:t>caraman</a:t>
            </a:r>
            <a:r>
              <a:rPr lang="en-US" dirty="0">
                <a:cs typeface="Calibri"/>
              </a:rPr>
              <a:t>,</a:t>
            </a:r>
          </a:p>
          <a:p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simone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piperno</a:t>
            </a:r>
            <a:r>
              <a:rPr lang="en-US" dirty="0">
                <a:cs typeface="Calibri"/>
              </a:rPr>
              <a:t>, </a:t>
            </a:r>
          </a:p>
          <a:p>
            <a:r>
              <a:rPr lang="en-US" dirty="0" err="1">
                <a:cs typeface="Calibri"/>
              </a:rPr>
              <a:t>leonardo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skerl</a:t>
            </a:r>
            <a:r>
              <a:rPr lang="en-US" dirty="0">
                <a:cs typeface="Calibri"/>
              </a:rPr>
              <a:t>, </a:t>
            </a:r>
          </a:p>
          <a:p>
            <a:r>
              <a:rPr lang="en-US" dirty="0" err="1">
                <a:cs typeface="Calibri"/>
              </a:rPr>
              <a:t>gianmarco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ursini</a:t>
            </a:r>
            <a:r>
              <a:rPr lang="en-US" dirty="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D3EC78-4DD6-406F-95E3-519A3179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6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cs typeface="Calibri Light"/>
              </a:rPr>
              <a:t>Beales function</a:t>
            </a:r>
            <a:endParaRPr lang="en-US"/>
          </a:p>
        </p:txBody>
      </p:sp>
      <p:pic>
        <p:nvPicPr>
          <p:cNvPr id="7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B90BB32B-847E-4F34-B012-42A519F1B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51" y="1363340"/>
            <a:ext cx="5525911" cy="5002004"/>
          </a:xfrm>
          <a:prstGeom prst="rect">
            <a:avLst/>
          </a:prstGeom>
        </p:spPr>
      </p:pic>
      <p:pic>
        <p:nvPicPr>
          <p:cNvPr id="9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7545CD1-3E02-42BC-96DE-33345E948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09" y="2307104"/>
            <a:ext cx="6175022" cy="37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97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858986-346C-451C-BD49-3BAEFDF2A027}"/>
              </a:ext>
            </a:extLst>
          </p:cNvPr>
          <p:cNvSpPr>
            <a:spLocks noGrp="1"/>
          </p:cNvSpPr>
          <p:nvPr/>
        </p:nvSpPr>
        <p:spPr>
          <a:xfrm>
            <a:off x="838200" y="1050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Calibri Light"/>
              </a:rPr>
              <a:t>RUNGE KUTTA INTEGRATORS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7C99C7-573E-40D1-AF4D-80618B3812DC}"/>
              </a:ext>
            </a:extLst>
          </p:cNvPr>
          <p:cNvSpPr>
            <a:spLocks noGrp="1"/>
          </p:cNvSpPr>
          <p:nvPr/>
        </p:nvSpPr>
        <p:spPr>
          <a:xfrm>
            <a:off x="838200" y="3430905"/>
            <a:ext cx="10515600" cy="15827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In numerical analysis, the </a:t>
            </a:r>
            <a:r>
              <a:rPr lang="en-US" b="1" dirty="0">
                <a:ea typeface="+mn-lt"/>
                <a:cs typeface="+mn-lt"/>
              </a:rPr>
              <a:t>Runge–</a:t>
            </a:r>
            <a:r>
              <a:rPr lang="en-US" b="1" dirty="0" err="1">
                <a:ea typeface="+mn-lt"/>
                <a:cs typeface="+mn-lt"/>
              </a:rPr>
              <a:t>Kutta</a:t>
            </a:r>
            <a:r>
              <a:rPr lang="en-US" b="1" dirty="0">
                <a:ea typeface="+mn-lt"/>
                <a:cs typeface="+mn-lt"/>
              </a:rPr>
              <a:t> methods</a:t>
            </a:r>
            <a:r>
              <a:rPr lang="en-US" dirty="0">
                <a:ea typeface="+mn-lt"/>
                <a:cs typeface="+mn-lt"/>
              </a:rPr>
              <a:t> are a family of implicit and explicit iterative methods  used in temporal discretization for the approximate solutions of ODEs (ordinary differential equations).</a:t>
            </a:r>
            <a:endParaRPr lang="en-US" baseline="30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8772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2B373B-7C40-4559-BAF1-670E27A7F62F}"/>
              </a:ext>
            </a:extLst>
          </p:cNvPr>
          <p:cNvSpPr>
            <a:spLocks noGrp="1"/>
          </p:cNvSpPr>
          <p:nvPr/>
        </p:nvSpPr>
        <p:spPr>
          <a:xfrm>
            <a:off x="127962" y="3145909"/>
            <a:ext cx="5751689" cy="4958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Calibri Light"/>
              </a:rPr>
              <a:t>RUNGE KUTTA 2 ADAPTIVE GRADIENT</a:t>
            </a:r>
            <a:endParaRPr 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AF04D73-AFAC-4781-9F3B-CCE00DBE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45" y="3922925"/>
            <a:ext cx="5243688" cy="19562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54D0B9C-113F-4109-95FC-812C4CA64E05}"/>
              </a:ext>
            </a:extLst>
          </p:cNvPr>
          <p:cNvSpPr>
            <a:spLocks noGrp="1"/>
          </p:cNvSpPr>
          <p:nvPr/>
        </p:nvSpPr>
        <p:spPr>
          <a:xfrm>
            <a:off x="6697063" y="3129422"/>
            <a:ext cx="4222390" cy="5341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cs typeface="Calibri Light"/>
              </a:rPr>
              <a:t>RUNGE KUTTA 4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ED9B2B9-1F4A-48AC-B4DE-182D8EAFD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016" y="3922162"/>
            <a:ext cx="4504089" cy="1966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FEF8B6-9198-4DA9-90AA-7BC74C934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373" y="5520915"/>
            <a:ext cx="685697" cy="355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FA1D9-0023-4CEC-9FB7-81F4FE62E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347" y="5550388"/>
            <a:ext cx="637883" cy="30473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44CF452-0328-49B4-B01C-20685FB4D3AF}"/>
              </a:ext>
            </a:extLst>
          </p:cNvPr>
          <p:cNvSpPr>
            <a:spLocks noGrp="1"/>
          </p:cNvSpPr>
          <p:nvPr/>
        </p:nvSpPr>
        <p:spPr>
          <a:xfrm>
            <a:off x="6697063" y="866653"/>
            <a:ext cx="4222390" cy="5341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cs typeface="Calibri Light"/>
              </a:rPr>
              <a:t>NAG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F250E79-B565-4B41-8421-AFCBF8FBA48C}"/>
              </a:ext>
            </a:extLst>
          </p:cNvPr>
          <p:cNvSpPr>
            <a:spLocks noGrp="1"/>
          </p:cNvSpPr>
          <p:nvPr/>
        </p:nvSpPr>
        <p:spPr>
          <a:xfrm>
            <a:off x="1920623" y="1675116"/>
            <a:ext cx="4222390" cy="534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dirty="0">
              <a:cs typeface="Calibri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D1A408C-80A2-4898-8855-8918E217F0C7}"/>
              </a:ext>
            </a:extLst>
          </p:cNvPr>
          <p:cNvSpPr>
            <a:spLocks noGrp="1"/>
          </p:cNvSpPr>
          <p:nvPr/>
        </p:nvSpPr>
        <p:spPr>
          <a:xfrm>
            <a:off x="828733" y="866652"/>
            <a:ext cx="4222390" cy="5341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cs typeface="Calibri Light"/>
              </a:rPr>
              <a:t>VANILLA DESCENT</a:t>
            </a:r>
            <a:endParaRPr lang="en-US" dirty="0"/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8C92044C-B82B-4A46-93B1-6E7BD43AA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0242" y="1844888"/>
            <a:ext cx="2743200" cy="352540"/>
          </a:xfrm>
          <a:prstGeom prst="rect">
            <a:avLst/>
          </a:prstGeom>
        </p:spPr>
      </p:pic>
      <p:pic>
        <p:nvPicPr>
          <p:cNvPr id="20" name="Picture 20" descr="A picture containing logo&#10;&#10;Description automatically generated">
            <a:extLst>
              <a:ext uri="{FF2B5EF4-FFF2-40B4-BE49-F238E27FC236}">
                <a16:creationId xmlns:a16="http://schemas.microsoft.com/office/drawing/2014/main" id="{FDB014B8-D2AB-4C45-8977-12BB930C5A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6944" y="1898958"/>
            <a:ext cx="678831" cy="249045"/>
          </a:xfrm>
          <a:prstGeom prst="rect">
            <a:avLst/>
          </a:prstGeom>
        </p:spPr>
      </p:pic>
      <p:pic>
        <p:nvPicPr>
          <p:cNvPr id="21" name="Picture 21" descr="Text, letter&#10;&#10;Description automatically generated">
            <a:extLst>
              <a:ext uri="{FF2B5EF4-FFF2-40B4-BE49-F238E27FC236}">
                <a16:creationId xmlns:a16="http://schemas.microsoft.com/office/drawing/2014/main" id="{D5AE5384-AC2A-438B-AB92-3FB0CFEDC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680" y="1570277"/>
            <a:ext cx="5349797" cy="1069030"/>
          </a:xfrm>
          <a:prstGeom prst="rect">
            <a:avLst/>
          </a:prstGeom>
        </p:spPr>
      </p:pic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20FB491-860D-4682-BD40-5B72EE3EB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9092" y="2277768"/>
            <a:ext cx="685697" cy="35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5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19895A-DF14-451C-9B4D-CC2E324A7B8C}"/>
              </a:ext>
            </a:extLst>
          </p:cNvPr>
          <p:cNvSpPr txBox="1"/>
          <p:nvPr/>
        </p:nvSpPr>
        <p:spPr>
          <a:xfrm>
            <a:off x="1100668" y="-124177"/>
            <a:ext cx="52662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/>
              <a:t>Some Testing</a:t>
            </a:r>
          </a:p>
        </p:txBody>
      </p:sp>
      <p:pic>
        <p:nvPicPr>
          <p:cNvPr id="7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3BAF8F33-E524-42E8-98F4-75656E2C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11" y="714702"/>
            <a:ext cx="4978709" cy="2997869"/>
          </a:xfrm>
          <a:prstGeom prst="rect">
            <a:avLst/>
          </a:prstGeom>
        </p:spPr>
      </p:pic>
      <p:pic>
        <p:nvPicPr>
          <p:cNvPr id="9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A85F373-2930-41F7-8C68-AA51FB4D3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649" y="706075"/>
            <a:ext cx="4986350" cy="3004182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96F45EE-307D-4E5D-B38F-F31D16241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623" y="3710397"/>
            <a:ext cx="4984044" cy="30440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7BFC36-4598-4166-8095-18E1D1497424}"/>
              </a:ext>
            </a:extLst>
          </p:cNvPr>
          <p:cNvSpPr txBox="1"/>
          <p:nvPr/>
        </p:nvSpPr>
        <p:spPr>
          <a:xfrm>
            <a:off x="6231467" y="214489"/>
            <a:ext cx="51195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Red: vanilla, Yellow: RK2, Grenn: RK4, Blue: NAG</a:t>
            </a:r>
            <a:endParaRPr lang="en-US" dirty="0">
              <a:cs typeface="Calibri"/>
            </a:endParaRPr>
          </a:p>
        </p:txBody>
      </p:sp>
      <p:pic>
        <p:nvPicPr>
          <p:cNvPr id="15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2B1DAF2-2F2F-4F09-AE4D-E3A1A89BE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617" y="3708288"/>
            <a:ext cx="4989688" cy="299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7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A06C-F288-4FB0-94B9-8141078F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630759"/>
            <a:ext cx="10131425" cy="1456267"/>
          </a:xfrm>
        </p:spPr>
        <p:txBody>
          <a:bodyPr/>
          <a:lstStyle/>
          <a:p>
            <a:r>
              <a:rPr lang="en-US" dirty="0">
                <a:cs typeface="Calibri Light"/>
              </a:rPr>
              <a:t>Now apply these gradient descent methods to the titanic dataset...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0832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0</TotalTime>
  <Words>0</Words>
  <Application>Microsoft Office PowerPoint</Application>
  <PresentationFormat>Widescreen</PresentationFormat>
  <Paragraphs>0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Celestial</vt:lpstr>
      <vt:lpstr>office theme</vt:lpstr>
      <vt:lpstr>The problem of gradient descent</vt:lpstr>
      <vt:lpstr>Beales function</vt:lpstr>
      <vt:lpstr>PowerPoint Presentation</vt:lpstr>
      <vt:lpstr>PowerPoint Presentation</vt:lpstr>
      <vt:lpstr>PowerPoint Presentation</vt:lpstr>
      <vt:lpstr>Now apply these gradient descent methods to the titanic dataset...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116</cp:revision>
  <dcterms:created xsi:type="dcterms:W3CDTF">2021-12-15T13:58:54Z</dcterms:created>
  <dcterms:modified xsi:type="dcterms:W3CDTF">2021-12-15T14:43:05Z</dcterms:modified>
</cp:coreProperties>
</file>